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4" r:id="rId2"/>
    <p:sldId id="256" r:id="rId3"/>
    <p:sldId id="282" r:id="rId4"/>
    <p:sldId id="265" r:id="rId5"/>
    <p:sldId id="266" r:id="rId6"/>
    <p:sldId id="273" r:id="rId7"/>
    <p:sldId id="279" r:id="rId8"/>
    <p:sldId id="274" r:id="rId9"/>
    <p:sldId id="275" r:id="rId10"/>
    <p:sldId id="276" r:id="rId11"/>
    <p:sldId id="277" r:id="rId12"/>
    <p:sldId id="278" r:id="rId13"/>
    <p:sldId id="280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916FF-0108-41E4-8759-8783E754126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91BDED-6FB7-41AC-AE3D-F2B6095F5726}">
      <dgm:prSet phldrT="[Text]" custT="1"/>
      <dgm:spPr>
        <a:solidFill>
          <a:srgbClr val="CCECFF"/>
        </a:solidFill>
        <a:ln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A20000"/>
              </a:solidFill>
              <a:latin typeface="Arial" pitchFamily="34" charset="0"/>
              <a:cs typeface="Arial" pitchFamily="34" charset="0"/>
            </a:rPr>
            <a:t>Training and transfer of technology</a:t>
          </a:r>
          <a:endParaRPr lang="en-US" sz="1600" b="1" dirty="0">
            <a:solidFill>
              <a:srgbClr val="A20000"/>
            </a:solidFill>
            <a:latin typeface="Arial" pitchFamily="34" charset="0"/>
            <a:cs typeface="Arial" pitchFamily="34" charset="0"/>
          </a:endParaRPr>
        </a:p>
      </dgm:t>
    </dgm:pt>
    <dgm:pt modelId="{FEAB816B-F023-4002-A666-5BB3CF8CBC85}" type="parTrans" cxnId="{60CA5D8E-11FB-482B-9C19-C22480B1DB6A}">
      <dgm:prSet/>
      <dgm:spPr/>
      <dgm:t>
        <a:bodyPr/>
        <a:lstStyle/>
        <a:p>
          <a:endParaRPr lang="en-US"/>
        </a:p>
      </dgm:t>
    </dgm:pt>
    <dgm:pt modelId="{910D85CB-5710-46F8-9AA7-58C8BA3E3FDF}" type="sibTrans" cxnId="{60CA5D8E-11FB-482B-9C19-C22480B1DB6A}">
      <dgm:prSet/>
      <dgm:spPr/>
      <dgm:t>
        <a:bodyPr/>
        <a:lstStyle/>
        <a:p>
          <a:endParaRPr lang="en-US"/>
        </a:p>
      </dgm:t>
    </dgm:pt>
    <dgm:pt modelId="{43F1AD33-1726-4874-AAFE-2D65F1DAB071}">
      <dgm:prSet phldrT="[Text]" custT="1"/>
      <dgm:spPr>
        <a:solidFill>
          <a:srgbClr val="FFFF81"/>
        </a:solidFill>
        <a:ln>
          <a:solidFill>
            <a:srgbClr val="0066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A20000"/>
              </a:solidFill>
              <a:latin typeface="Arial" pitchFamily="34" charset="0"/>
              <a:cs typeface="Arial" pitchFamily="34" charset="0"/>
            </a:rPr>
            <a:t>Participation in Project Execution and Management</a:t>
          </a:r>
          <a:endParaRPr lang="en-US" sz="1600" b="1" dirty="0">
            <a:solidFill>
              <a:srgbClr val="A20000"/>
            </a:solidFill>
            <a:latin typeface="Arial" pitchFamily="34" charset="0"/>
            <a:cs typeface="Arial" pitchFamily="34" charset="0"/>
          </a:endParaRPr>
        </a:p>
      </dgm:t>
    </dgm:pt>
    <dgm:pt modelId="{45AFD2E2-B697-4A09-9F81-1BE1885BD450}" type="parTrans" cxnId="{25D9A2A5-299C-43F4-A1F3-F1BB390065D0}">
      <dgm:prSet/>
      <dgm:spPr/>
      <dgm:t>
        <a:bodyPr/>
        <a:lstStyle/>
        <a:p>
          <a:endParaRPr lang="en-US"/>
        </a:p>
      </dgm:t>
    </dgm:pt>
    <dgm:pt modelId="{201C8DF9-BA59-4335-BC4D-3C4DEEEACA65}" type="sibTrans" cxnId="{25D9A2A5-299C-43F4-A1F3-F1BB390065D0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E8150D9E-F6AE-4729-B295-19E5BF5FFE64}">
      <dgm:prSet/>
      <dgm:spPr/>
      <dgm:t>
        <a:bodyPr/>
        <a:lstStyle/>
        <a:p>
          <a:endParaRPr lang="en-US" dirty="0"/>
        </a:p>
      </dgm:t>
    </dgm:pt>
    <dgm:pt modelId="{5FA06F40-DE2A-409D-AFAB-0F5002AD7CF7}" type="parTrans" cxnId="{8DB4FDBB-C39D-4B3C-95CC-1BC4A2B087DD}">
      <dgm:prSet/>
      <dgm:spPr/>
      <dgm:t>
        <a:bodyPr/>
        <a:lstStyle/>
        <a:p>
          <a:endParaRPr lang="en-US"/>
        </a:p>
      </dgm:t>
    </dgm:pt>
    <dgm:pt modelId="{C005DEDF-DF80-46B6-9CBC-B2BBF29C5628}" type="sibTrans" cxnId="{8DB4FDBB-C39D-4B3C-95CC-1BC4A2B087DD}">
      <dgm:prSet/>
      <dgm:spPr/>
      <dgm:t>
        <a:bodyPr/>
        <a:lstStyle/>
        <a:p>
          <a:endParaRPr lang="en-US"/>
        </a:p>
      </dgm:t>
    </dgm:pt>
    <dgm:pt modelId="{0EB54744-15E8-4DEE-9CE6-F1D47F666820}">
      <dgm:prSet custT="1"/>
      <dgm:spPr>
        <a:solidFill>
          <a:srgbClr val="FFFF81"/>
        </a:solidFill>
        <a:ln>
          <a:solidFill>
            <a:srgbClr val="0066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A20000"/>
              </a:solidFill>
              <a:latin typeface="Arial" pitchFamily="34" charset="0"/>
              <a:cs typeface="Arial" pitchFamily="34" charset="0"/>
            </a:rPr>
            <a:t>Organizing workshops and study tours</a:t>
          </a:r>
        </a:p>
      </dgm:t>
    </dgm:pt>
    <dgm:pt modelId="{68233E36-F6BF-4D44-B8D5-361155726E1B}" type="parTrans" cxnId="{F2B09BD9-E211-4821-A434-74D6FE9E32BC}">
      <dgm:prSet/>
      <dgm:spPr/>
      <dgm:t>
        <a:bodyPr/>
        <a:lstStyle/>
        <a:p>
          <a:endParaRPr lang="en-US"/>
        </a:p>
      </dgm:t>
    </dgm:pt>
    <dgm:pt modelId="{E75D15BF-BFE2-48F1-98BD-5341503D0410}" type="sibTrans" cxnId="{F2B09BD9-E211-4821-A434-74D6FE9E32BC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A87764C8-0E3A-44EC-8B1D-43403C266642}">
      <dgm:prSet custT="1"/>
      <dgm:spPr>
        <a:solidFill>
          <a:srgbClr val="FFFF81"/>
        </a:solidFill>
        <a:ln>
          <a:solidFill>
            <a:srgbClr val="0066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A20000"/>
              </a:solidFill>
              <a:latin typeface="Arial" pitchFamily="34" charset="0"/>
              <a:cs typeface="Arial" pitchFamily="34" charset="0"/>
            </a:rPr>
            <a:t>Formation of Water User’s Association</a:t>
          </a:r>
        </a:p>
      </dgm:t>
    </dgm:pt>
    <dgm:pt modelId="{49131684-2CD3-49B8-A050-8CE820539E4C}" type="parTrans" cxnId="{EBDAE38C-D3D0-41A4-AFD5-7648A31E7AB9}">
      <dgm:prSet/>
      <dgm:spPr/>
      <dgm:t>
        <a:bodyPr/>
        <a:lstStyle/>
        <a:p>
          <a:endParaRPr lang="en-US"/>
        </a:p>
      </dgm:t>
    </dgm:pt>
    <dgm:pt modelId="{78398E31-5590-4D5F-9456-DE726E412308}" type="sibTrans" cxnId="{EBDAE38C-D3D0-41A4-AFD5-7648A31E7AB9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8F628035-0C52-4BDE-8C2F-F83C23C063FB}">
      <dgm:prSet custT="1"/>
      <dgm:spPr>
        <a:solidFill>
          <a:srgbClr val="FFFF81"/>
        </a:solidFill>
        <a:ln>
          <a:solidFill>
            <a:srgbClr val="0066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A20000"/>
              </a:solidFill>
              <a:latin typeface="Arial" pitchFamily="34" charset="0"/>
              <a:cs typeface="Arial" pitchFamily="34" charset="0"/>
            </a:rPr>
            <a:t>Preparation of Operation and Management Plans</a:t>
          </a:r>
          <a:endParaRPr lang="en-US" sz="1600" b="1" dirty="0">
            <a:solidFill>
              <a:srgbClr val="A20000"/>
            </a:solidFill>
            <a:latin typeface="Arial" pitchFamily="34" charset="0"/>
            <a:cs typeface="Arial" pitchFamily="34" charset="0"/>
          </a:endParaRPr>
        </a:p>
      </dgm:t>
    </dgm:pt>
    <dgm:pt modelId="{683050F1-9834-486C-AB37-75372BB94EA8}" type="parTrans" cxnId="{EA62DBC3-8131-4718-845A-C8F1CECA29C3}">
      <dgm:prSet/>
      <dgm:spPr/>
      <dgm:t>
        <a:bodyPr/>
        <a:lstStyle/>
        <a:p>
          <a:endParaRPr lang="en-US"/>
        </a:p>
      </dgm:t>
    </dgm:pt>
    <dgm:pt modelId="{215386FA-2ED6-4058-B455-B20650FF9D6A}" type="sibTrans" cxnId="{EA62DBC3-8131-4718-845A-C8F1CECA29C3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50A4EB26-B1FF-4DF7-9425-613CF78A23D2}">
      <dgm:prSet custT="1"/>
      <dgm:spPr>
        <a:solidFill>
          <a:srgbClr val="FFFF81"/>
        </a:solidFill>
        <a:ln>
          <a:solidFill>
            <a:srgbClr val="0066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A20000"/>
              </a:solidFill>
              <a:latin typeface="Arial" pitchFamily="34" charset="0"/>
              <a:cs typeface="Arial" pitchFamily="34" charset="0"/>
            </a:rPr>
            <a:t>Training for Running &amp; Maintenance </a:t>
          </a:r>
        </a:p>
      </dgm:t>
    </dgm:pt>
    <dgm:pt modelId="{A9D1153C-0CEF-485E-9532-206298511D42}" type="parTrans" cxnId="{3A95DD1D-7F3D-46FD-BFBC-DAC4A58B8B02}">
      <dgm:prSet/>
      <dgm:spPr/>
      <dgm:t>
        <a:bodyPr/>
        <a:lstStyle/>
        <a:p>
          <a:endParaRPr lang="en-US"/>
        </a:p>
      </dgm:t>
    </dgm:pt>
    <dgm:pt modelId="{7C55B6FE-624D-4F3D-A34D-AAF082422359}" type="sibTrans" cxnId="{3A95DD1D-7F3D-46FD-BFBC-DAC4A58B8B02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14884A70-E5FD-4660-84B1-DA2426E73E26}" type="pres">
      <dgm:prSet presAssocID="{101916FF-0108-41E4-8759-8783E75412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F5A92-825D-48FC-8023-2FC952F950C0}" type="pres">
      <dgm:prSet presAssocID="{B791BDED-6FB7-41AC-AE3D-F2B6095F5726}" presName="centerShape" presStyleLbl="node0" presStyleIdx="0" presStyleCnt="1" custScaleX="84917" custScaleY="91422"/>
      <dgm:spPr/>
      <dgm:t>
        <a:bodyPr/>
        <a:lstStyle/>
        <a:p>
          <a:endParaRPr lang="en-US"/>
        </a:p>
      </dgm:t>
    </dgm:pt>
    <dgm:pt modelId="{7B038002-992B-43B7-8B3C-894C7DF2EBC0}" type="pres">
      <dgm:prSet presAssocID="{0EB54744-15E8-4DEE-9CE6-F1D47F666820}" presName="node" presStyleLbl="node1" presStyleIdx="0" presStyleCnt="5" custScaleX="125762" custScaleY="93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7414C-D49D-4663-9179-4FE39129F7B7}" type="pres">
      <dgm:prSet presAssocID="{0EB54744-15E8-4DEE-9CE6-F1D47F666820}" presName="dummy" presStyleCnt="0"/>
      <dgm:spPr/>
    </dgm:pt>
    <dgm:pt modelId="{DF7DEF6B-F201-4845-A29F-7ECA3348A6D5}" type="pres">
      <dgm:prSet presAssocID="{E75D15BF-BFE2-48F1-98BD-5341503D041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6EFDA44-D80E-4EFF-A453-43ADEFEDFA1F}" type="pres">
      <dgm:prSet presAssocID="{50A4EB26-B1FF-4DF7-9425-613CF78A23D2}" presName="node" presStyleLbl="node1" presStyleIdx="1" presStyleCnt="5" custScaleX="120727" custScaleY="10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33280-90C8-4085-AFEF-50071AA0C218}" type="pres">
      <dgm:prSet presAssocID="{50A4EB26-B1FF-4DF7-9425-613CF78A23D2}" presName="dummy" presStyleCnt="0"/>
      <dgm:spPr/>
    </dgm:pt>
    <dgm:pt modelId="{2A2656B6-B443-4D7B-884C-00A7773C3E84}" type="pres">
      <dgm:prSet presAssocID="{7C55B6FE-624D-4F3D-A34D-AAF08242235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90609B8-3484-4B99-89E8-CD60151F66BA}" type="pres">
      <dgm:prSet presAssocID="{A87764C8-0E3A-44EC-8B1D-43403C266642}" presName="node" presStyleLbl="node1" presStyleIdx="2" presStyleCnt="5" custScaleX="122159" custScaleY="98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E162A-45E8-4846-9286-B2BFC8824F4F}" type="pres">
      <dgm:prSet presAssocID="{A87764C8-0E3A-44EC-8B1D-43403C266642}" presName="dummy" presStyleCnt="0"/>
      <dgm:spPr/>
    </dgm:pt>
    <dgm:pt modelId="{0318ECB5-25C2-439A-B0C7-8D2208E586F6}" type="pres">
      <dgm:prSet presAssocID="{78398E31-5590-4D5F-9456-DE726E41230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6A69403-4956-4D5B-A624-16E025411453}" type="pres">
      <dgm:prSet presAssocID="{43F1AD33-1726-4874-AAFE-2D65F1DAB071}" presName="node" presStyleLbl="node1" presStyleIdx="3" presStyleCnt="5" custScaleX="126612" custScaleY="109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476F-DF36-4244-8DDA-90B9E4CB9076}" type="pres">
      <dgm:prSet presAssocID="{43F1AD33-1726-4874-AAFE-2D65F1DAB071}" presName="dummy" presStyleCnt="0"/>
      <dgm:spPr/>
    </dgm:pt>
    <dgm:pt modelId="{9BB03A9D-14B6-47F4-A8BF-79B180B60D79}" type="pres">
      <dgm:prSet presAssocID="{201C8DF9-BA59-4335-BC4D-3C4DEEEACA6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9138289-4E13-47D9-A761-F2F5B4A6ACCA}" type="pres">
      <dgm:prSet presAssocID="{8F628035-0C52-4BDE-8C2F-F83C23C063FB}" presName="node" presStyleLbl="node1" presStyleIdx="4" presStyleCnt="5" custScaleX="135544" custScaleY="10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9B9F6-6F16-4ABD-97AA-3CBDF7D81BB7}" type="pres">
      <dgm:prSet presAssocID="{8F628035-0C52-4BDE-8C2F-F83C23C063FB}" presName="dummy" presStyleCnt="0"/>
      <dgm:spPr/>
    </dgm:pt>
    <dgm:pt modelId="{EF7EA43A-36EB-415D-9219-BBF82E20986E}" type="pres">
      <dgm:prSet presAssocID="{215386FA-2ED6-4058-B455-B20650FF9D6A}" presName="sibTrans" presStyleLbl="sibTrans2D1" presStyleIdx="4" presStyleCnt="5" custScaleX="111103" custScaleY="105189"/>
      <dgm:spPr/>
      <dgm:t>
        <a:bodyPr/>
        <a:lstStyle/>
        <a:p>
          <a:endParaRPr lang="en-US"/>
        </a:p>
      </dgm:t>
    </dgm:pt>
  </dgm:ptLst>
  <dgm:cxnLst>
    <dgm:cxn modelId="{5BA144AE-F63E-4854-B300-E22F5D604C55}" type="presOf" srcId="{78398E31-5590-4D5F-9456-DE726E412308}" destId="{0318ECB5-25C2-439A-B0C7-8D2208E586F6}" srcOrd="0" destOrd="0" presId="urn:microsoft.com/office/officeart/2005/8/layout/radial6"/>
    <dgm:cxn modelId="{AA3ECCC1-EC81-4286-A1D8-81D1D7463E08}" type="presOf" srcId="{8F628035-0C52-4BDE-8C2F-F83C23C063FB}" destId="{39138289-4E13-47D9-A761-F2F5B4A6ACCA}" srcOrd="0" destOrd="0" presId="urn:microsoft.com/office/officeart/2005/8/layout/radial6"/>
    <dgm:cxn modelId="{F7B69EDC-77DF-4BC5-ABF7-EA3562A41F48}" type="presOf" srcId="{50A4EB26-B1FF-4DF7-9425-613CF78A23D2}" destId="{A6EFDA44-D80E-4EFF-A453-43ADEFEDFA1F}" srcOrd="0" destOrd="0" presId="urn:microsoft.com/office/officeart/2005/8/layout/radial6"/>
    <dgm:cxn modelId="{EBDAE38C-D3D0-41A4-AFD5-7648A31E7AB9}" srcId="{B791BDED-6FB7-41AC-AE3D-F2B6095F5726}" destId="{A87764C8-0E3A-44EC-8B1D-43403C266642}" srcOrd="2" destOrd="0" parTransId="{49131684-2CD3-49B8-A050-8CE820539E4C}" sibTransId="{78398E31-5590-4D5F-9456-DE726E412308}"/>
    <dgm:cxn modelId="{F279D5EB-FC18-4BAB-BDB8-D64DBE4A7C5D}" type="presOf" srcId="{7C55B6FE-624D-4F3D-A34D-AAF082422359}" destId="{2A2656B6-B443-4D7B-884C-00A7773C3E84}" srcOrd="0" destOrd="0" presId="urn:microsoft.com/office/officeart/2005/8/layout/radial6"/>
    <dgm:cxn modelId="{25D9A2A5-299C-43F4-A1F3-F1BB390065D0}" srcId="{B791BDED-6FB7-41AC-AE3D-F2B6095F5726}" destId="{43F1AD33-1726-4874-AAFE-2D65F1DAB071}" srcOrd="3" destOrd="0" parTransId="{45AFD2E2-B697-4A09-9F81-1BE1885BD450}" sibTransId="{201C8DF9-BA59-4335-BC4D-3C4DEEEACA65}"/>
    <dgm:cxn modelId="{5894F7C1-D8C0-483E-8324-6525074AC0E2}" type="presOf" srcId="{215386FA-2ED6-4058-B455-B20650FF9D6A}" destId="{EF7EA43A-36EB-415D-9219-BBF82E20986E}" srcOrd="0" destOrd="0" presId="urn:microsoft.com/office/officeart/2005/8/layout/radial6"/>
    <dgm:cxn modelId="{60CA5D8E-11FB-482B-9C19-C22480B1DB6A}" srcId="{101916FF-0108-41E4-8759-8783E7541268}" destId="{B791BDED-6FB7-41AC-AE3D-F2B6095F5726}" srcOrd="0" destOrd="0" parTransId="{FEAB816B-F023-4002-A666-5BB3CF8CBC85}" sibTransId="{910D85CB-5710-46F8-9AA7-58C8BA3E3FDF}"/>
    <dgm:cxn modelId="{8DB4FDBB-C39D-4B3C-95CC-1BC4A2B087DD}" srcId="{101916FF-0108-41E4-8759-8783E7541268}" destId="{E8150D9E-F6AE-4729-B295-19E5BF5FFE64}" srcOrd="1" destOrd="0" parTransId="{5FA06F40-DE2A-409D-AFAB-0F5002AD7CF7}" sibTransId="{C005DEDF-DF80-46B6-9CBC-B2BBF29C5628}"/>
    <dgm:cxn modelId="{983C473B-D3E8-4F92-8F47-346604BAB30B}" type="presOf" srcId="{201C8DF9-BA59-4335-BC4D-3C4DEEEACA65}" destId="{9BB03A9D-14B6-47F4-A8BF-79B180B60D79}" srcOrd="0" destOrd="0" presId="urn:microsoft.com/office/officeart/2005/8/layout/radial6"/>
    <dgm:cxn modelId="{66FFDC54-D8CA-4652-BB0A-658DC543FE3E}" type="presOf" srcId="{101916FF-0108-41E4-8759-8783E7541268}" destId="{14884A70-E5FD-4660-84B1-DA2426E73E26}" srcOrd="0" destOrd="0" presId="urn:microsoft.com/office/officeart/2005/8/layout/radial6"/>
    <dgm:cxn modelId="{3F92FD04-2085-413C-86D6-F6C07C91C793}" type="presOf" srcId="{E75D15BF-BFE2-48F1-98BD-5341503D0410}" destId="{DF7DEF6B-F201-4845-A29F-7ECA3348A6D5}" srcOrd="0" destOrd="0" presId="urn:microsoft.com/office/officeart/2005/8/layout/radial6"/>
    <dgm:cxn modelId="{EA62DBC3-8131-4718-845A-C8F1CECA29C3}" srcId="{B791BDED-6FB7-41AC-AE3D-F2B6095F5726}" destId="{8F628035-0C52-4BDE-8C2F-F83C23C063FB}" srcOrd="4" destOrd="0" parTransId="{683050F1-9834-486C-AB37-75372BB94EA8}" sibTransId="{215386FA-2ED6-4058-B455-B20650FF9D6A}"/>
    <dgm:cxn modelId="{3A95DD1D-7F3D-46FD-BFBC-DAC4A58B8B02}" srcId="{B791BDED-6FB7-41AC-AE3D-F2B6095F5726}" destId="{50A4EB26-B1FF-4DF7-9425-613CF78A23D2}" srcOrd="1" destOrd="0" parTransId="{A9D1153C-0CEF-485E-9532-206298511D42}" sibTransId="{7C55B6FE-624D-4F3D-A34D-AAF082422359}"/>
    <dgm:cxn modelId="{D941A48F-2317-4331-BC74-C1F33CC16497}" type="presOf" srcId="{43F1AD33-1726-4874-AAFE-2D65F1DAB071}" destId="{96A69403-4956-4D5B-A624-16E025411453}" srcOrd="0" destOrd="0" presId="urn:microsoft.com/office/officeart/2005/8/layout/radial6"/>
    <dgm:cxn modelId="{F2B09BD9-E211-4821-A434-74D6FE9E32BC}" srcId="{B791BDED-6FB7-41AC-AE3D-F2B6095F5726}" destId="{0EB54744-15E8-4DEE-9CE6-F1D47F666820}" srcOrd="0" destOrd="0" parTransId="{68233E36-F6BF-4D44-B8D5-361155726E1B}" sibTransId="{E75D15BF-BFE2-48F1-98BD-5341503D0410}"/>
    <dgm:cxn modelId="{9556EE4D-DB0F-4DAD-9E22-8782EF9DAE48}" type="presOf" srcId="{A87764C8-0E3A-44EC-8B1D-43403C266642}" destId="{C90609B8-3484-4B99-89E8-CD60151F66BA}" srcOrd="0" destOrd="0" presId="urn:microsoft.com/office/officeart/2005/8/layout/radial6"/>
    <dgm:cxn modelId="{D06A6EDA-1D08-49D0-BD79-52AEABBC226D}" type="presOf" srcId="{B791BDED-6FB7-41AC-AE3D-F2B6095F5726}" destId="{844F5A92-825D-48FC-8023-2FC952F950C0}" srcOrd="0" destOrd="0" presId="urn:microsoft.com/office/officeart/2005/8/layout/radial6"/>
    <dgm:cxn modelId="{FC94F787-CE26-4797-BA0E-F6E1C099E536}" type="presOf" srcId="{0EB54744-15E8-4DEE-9CE6-F1D47F666820}" destId="{7B038002-992B-43B7-8B3C-894C7DF2EBC0}" srcOrd="0" destOrd="0" presId="urn:microsoft.com/office/officeart/2005/8/layout/radial6"/>
    <dgm:cxn modelId="{5498C644-0C5B-43F6-82EB-30201B8E7732}" type="presParOf" srcId="{14884A70-E5FD-4660-84B1-DA2426E73E26}" destId="{844F5A92-825D-48FC-8023-2FC952F950C0}" srcOrd="0" destOrd="0" presId="urn:microsoft.com/office/officeart/2005/8/layout/radial6"/>
    <dgm:cxn modelId="{038F422A-9CBB-415D-907D-DBB35AA4873C}" type="presParOf" srcId="{14884A70-E5FD-4660-84B1-DA2426E73E26}" destId="{7B038002-992B-43B7-8B3C-894C7DF2EBC0}" srcOrd="1" destOrd="0" presId="urn:microsoft.com/office/officeart/2005/8/layout/radial6"/>
    <dgm:cxn modelId="{3ACEA6A6-8560-4E73-93CE-B90082B69872}" type="presParOf" srcId="{14884A70-E5FD-4660-84B1-DA2426E73E26}" destId="{2EA7414C-D49D-4663-9179-4FE39129F7B7}" srcOrd="2" destOrd="0" presId="urn:microsoft.com/office/officeart/2005/8/layout/radial6"/>
    <dgm:cxn modelId="{14AB94B8-1781-4270-8BC9-7DE4F1759A3F}" type="presParOf" srcId="{14884A70-E5FD-4660-84B1-DA2426E73E26}" destId="{DF7DEF6B-F201-4845-A29F-7ECA3348A6D5}" srcOrd="3" destOrd="0" presId="urn:microsoft.com/office/officeart/2005/8/layout/radial6"/>
    <dgm:cxn modelId="{585F8CD0-B051-463C-B0E1-3CEED3B2C319}" type="presParOf" srcId="{14884A70-E5FD-4660-84B1-DA2426E73E26}" destId="{A6EFDA44-D80E-4EFF-A453-43ADEFEDFA1F}" srcOrd="4" destOrd="0" presId="urn:microsoft.com/office/officeart/2005/8/layout/radial6"/>
    <dgm:cxn modelId="{91C82287-F687-482E-B4E0-28B8F0B9E529}" type="presParOf" srcId="{14884A70-E5FD-4660-84B1-DA2426E73E26}" destId="{58F33280-90C8-4085-AFEF-50071AA0C218}" srcOrd="5" destOrd="0" presId="urn:microsoft.com/office/officeart/2005/8/layout/radial6"/>
    <dgm:cxn modelId="{372C9C7D-47FE-494A-9E70-B052C8F4046F}" type="presParOf" srcId="{14884A70-E5FD-4660-84B1-DA2426E73E26}" destId="{2A2656B6-B443-4D7B-884C-00A7773C3E84}" srcOrd="6" destOrd="0" presId="urn:microsoft.com/office/officeart/2005/8/layout/radial6"/>
    <dgm:cxn modelId="{83E261D5-133C-4039-89BE-BC9A8061424E}" type="presParOf" srcId="{14884A70-E5FD-4660-84B1-DA2426E73E26}" destId="{C90609B8-3484-4B99-89E8-CD60151F66BA}" srcOrd="7" destOrd="0" presId="urn:microsoft.com/office/officeart/2005/8/layout/radial6"/>
    <dgm:cxn modelId="{6F1E5AAF-CFBF-4381-A0F7-67C187A3D5FB}" type="presParOf" srcId="{14884A70-E5FD-4660-84B1-DA2426E73E26}" destId="{EF5E162A-45E8-4846-9286-B2BFC8824F4F}" srcOrd="8" destOrd="0" presId="urn:microsoft.com/office/officeart/2005/8/layout/radial6"/>
    <dgm:cxn modelId="{DFFEFDF4-0851-45D4-A440-9864B1A20FE1}" type="presParOf" srcId="{14884A70-E5FD-4660-84B1-DA2426E73E26}" destId="{0318ECB5-25C2-439A-B0C7-8D2208E586F6}" srcOrd="9" destOrd="0" presId="urn:microsoft.com/office/officeart/2005/8/layout/radial6"/>
    <dgm:cxn modelId="{CEBDDCE8-2476-45D5-8A30-8CD65C08DFD8}" type="presParOf" srcId="{14884A70-E5FD-4660-84B1-DA2426E73E26}" destId="{96A69403-4956-4D5B-A624-16E025411453}" srcOrd="10" destOrd="0" presId="urn:microsoft.com/office/officeart/2005/8/layout/radial6"/>
    <dgm:cxn modelId="{D55EF2AE-66CF-4A1F-8DBF-BAFB79CF5451}" type="presParOf" srcId="{14884A70-E5FD-4660-84B1-DA2426E73E26}" destId="{6194476F-DF36-4244-8DDA-90B9E4CB9076}" srcOrd="11" destOrd="0" presId="urn:microsoft.com/office/officeart/2005/8/layout/radial6"/>
    <dgm:cxn modelId="{A0D680DF-1D58-4892-A222-2D418759C4FE}" type="presParOf" srcId="{14884A70-E5FD-4660-84B1-DA2426E73E26}" destId="{9BB03A9D-14B6-47F4-A8BF-79B180B60D79}" srcOrd="12" destOrd="0" presId="urn:microsoft.com/office/officeart/2005/8/layout/radial6"/>
    <dgm:cxn modelId="{CA86F94E-BE97-40C0-8C39-6B7438E94E10}" type="presParOf" srcId="{14884A70-E5FD-4660-84B1-DA2426E73E26}" destId="{39138289-4E13-47D9-A761-F2F5B4A6ACCA}" srcOrd="13" destOrd="0" presId="urn:microsoft.com/office/officeart/2005/8/layout/radial6"/>
    <dgm:cxn modelId="{146C1EEA-7551-4BDD-8E93-2D7582BEF471}" type="presParOf" srcId="{14884A70-E5FD-4660-84B1-DA2426E73E26}" destId="{E699B9F6-6F16-4ABD-97AA-3CBDF7D81BB7}" srcOrd="14" destOrd="0" presId="urn:microsoft.com/office/officeart/2005/8/layout/radial6"/>
    <dgm:cxn modelId="{2F358C3A-31B0-441A-9F98-0BA7827DE1CF}" type="presParOf" srcId="{14884A70-E5FD-4660-84B1-DA2426E73E26}" destId="{EF7EA43A-36EB-415D-9219-BBF82E20986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169E0-F390-4FAF-A552-69B4A3060378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ECC49-C5B0-4351-A88D-9D815A75A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53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49782-C68C-4441-8C47-F638448D7A8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NUL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543800" cy="2974975"/>
          </a:xfrm>
        </p:spPr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  <a:latin typeface="+mn-lt"/>
              </a:rPr>
              <a:t>Role of Consultants in Developing Sustainable Projects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C:\Users\Harbhajan\Desktop\LOGO 2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5477"/>
            <a:ext cx="1782762" cy="652523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5486400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err="1" smtClean="0">
                <a:solidFill>
                  <a:srgbClr val="002060"/>
                </a:solidFill>
              </a:rPr>
              <a:t>Pooja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Kapoor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002060"/>
                </a:solidFill>
              </a:rPr>
              <a:t>Head (Business Development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23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6096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en-US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 pitchFamily="34" charset="0"/>
              </a:rPr>
              <a:t>3. Project Developer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76200" y="533400"/>
            <a:ext cx="4191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7900" lvl="2" indent="-292100">
              <a:lnSpc>
                <a:spcPct val="87000"/>
              </a:lnSpc>
              <a:spcBef>
                <a:spcPct val="20000"/>
              </a:spcBef>
              <a:buClr>
                <a:srgbClr val="A50021"/>
              </a:buClr>
              <a:buSzPct val="90000"/>
              <a:buFont typeface="Wingdings 2" pitchFamily="18" charset="2"/>
              <a:buNone/>
            </a:pPr>
            <a:endParaRPr kumimoji="1" lang="en-US" sz="1500" b="1" dirty="0">
              <a:solidFill>
                <a:srgbClr val="A50021"/>
              </a:solidFill>
              <a:latin typeface="Tahoma" pitchFamily="34" charset="0"/>
            </a:endParaRPr>
          </a:p>
          <a:p>
            <a:pPr marL="404813" indent="-284163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Feasibility Studies</a:t>
            </a:r>
          </a:p>
          <a:p>
            <a:pPr marL="404813" indent="-284163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Survey &amp; Investigations</a:t>
            </a:r>
          </a:p>
          <a:p>
            <a:pPr marL="404813" indent="-284163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Detailed Project Report</a:t>
            </a:r>
          </a:p>
          <a:p>
            <a:pPr marL="404813" indent="-284163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Pre-Contract Services</a:t>
            </a:r>
          </a:p>
          <a:p>
            <a:pPr marL="688975" lvl="1" indent="-284163" eaLnBrk="0" hangingPunct="0">
              <a:lnSpc>
                <a:spcPct val="117000"/>
              </a:lnSpc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Char char="v"/>
            </a:pPr>
            <a:r>
              <a:rPr kumimoji="1" lang="en-US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Tendering</a:t>
            </a:r>
          </a:p>
          <a:p>
            <a:pPr marL="688975" lvl="1" indent="-284163" eaLnBrk="0" hangingPunct="0">
              <a:lnSpc>
                <a:spcPct val="117000"/>
              </a:lnSpc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Char char="v"/>
            </a:pPr>
            <a:r>
              <a:rPr kumimoji="1" lang="en-US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Bid Evaluation</a:t>
            </a:r>
          </a:p>
          <a:p>
            <a:pPr marL="688975" lvl="1" indent="-284163" eaLnBrk="0" hangingPunct="0">
              <a:lnSpc>
                <a:spcPct val="117000"/>
              </a:lnSpc>
              <a:spcBef>
                <a:spcPct val="20000"/>
              </a:spcBef>
              <a:buClr>
                <a:srgbClr val="800080"/>
              </a:buClr>
              <a:buSzPct val="90000"/>
              <a:buFont typeface="Wingdings" pitchFamily="2" charset="2"/>
              <a:buChar char="v"/>
            </a:pPr>
            <a:r>
              <a:rPr kumimoji="1" lang="en-US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Award of Works</a:t>
            </a:r>
          </a:p>
          <a:p>
            <a:pPr marL="404813" indent="-284163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Implementation Schedule</a:t>
            </a: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4267200" y="2971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7900" lvl="2" indent="-292100">
              <a:lnSpc>
                <a:spcPct val="87000"/>
              </a:lnSpc>
              <a:spcBef>
                <a:spcPct val="20000"/>
              </a:spcBef>
              <a:buClr>
                <a:srgbClr val="A50021"/>
              </a:buClr>
              <a:buSzPct val="90000"/>
              <a:buFont typeface="Wingdings 2" pitchFamily="18" charset="2"/>
              <a:buNone/>
            </a:pPr>
            <a:endParaRPr kumimoji="1" lang="en-US" sz="1500" b="1" dirty="0">
              <a:solidFill>
                <a:srgbClr val="A50021"/>
              </a:solidFill>
            </a:endParaRPr>
          </a:p>
          <a:p>
            <a:pPr marL="342900" indent="-342900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Preparation of Construction Drawings</a:t>
            </a:r>
          </a:p>
          <a:p>
            <a:pPr marL="342900" indent="-342900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Pre-Shipment Testing/Inspection</a:t>
            </a:r>
          </a:p>
          <a:p>
            <a:pPr marL="342900" indent="-342900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Construction Supervision</a:t>
            </a:r>
          </a:p>
          <a:p>
            <a:pPr marL="342900" indent="-342900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Contract Management</a:t>
            </a:r>
          </a:p>
          <a:p>
            <a:pPr marL="342900" indent="-342900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Quality Control</a:t>
            </a:r>
          </a:p>
          <a:p>
            <a:pPr marL="342900" indent="-342900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Training</a:t>
            </a:r>
          </a:p>
          <a:p>
            <a:pPr marL="342900" indent="-342900">
              <a:lnSpc>
                <a:spcPct val="117000"/>
              </a:lnSpc>
              <a:spcBef>
                <a:spcPct val="20000"/>
              </a:spcBef>
              <a:buClr>
                <a:srgbClr val="0000FF"/>
              </a:buClr>
              <a:buSzPct val="90000"/>
              <a:buFont typeface="Wingdings" pitchFamily="2" charset="2"/>
              <a:buChar char="Ø"/>
            </a:pPr>
            <a:r>
              <a:rPr kumimoji="1"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Operations &amp; Maintenance</a:t>
            </a:r>
            <a:endParaRPr lang="en-US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0" y="6283484"/>
            <a:ext cx="9144000" cy="57451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Consultants are required right from the stage of identification of </a:t>
            </a:r>
            <a:r>
              <a:rPr lang="en-US" sz="1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project / supply </a:t>
            </a:r>
            <a:endParaRPr lang="en-US" sz="1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requirements to successful building/construction or delivery of equipment/material</a:t>
            </a:r>
          </a:p>
        </p:txBody>
      </p:sp>
      <p:pic>
        <p:nvPicPr>
          <p:cNvPr id="12" name="Picture 11" descr="DSC03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914400"/>
            <a:ext cx="3149600" cy="2133600"/>
          </a:xfrm>
          <a:prstGeom prst="rect">
            <a:avLst/>
          </a:prstGeom>
        </p:spPr>
      </p:pic>
      <p:pic>
        <p:nvPicPr>
          <p:cNvPr id="13" name="Picture 12" descr="DSC00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3276600" cy="2286000"/>
          </a:xfrm>
          <a:prstGeom prst="rect">
            <a:avLst/>
          </a:prstGeom>
        </p:spPr>
      </p:pic>
      <p:pic>
        <p:nvPicPr>
          <p:cNvPr id="8" name="Picture 2" descr="C:\Users\Harbhajan\Desktop\LOGO 2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238" y="6205477"/>
            <a:ext cx="1782762" cy="6525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6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648200"/>
            <a:ext cx="1905000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00" y="228600"/>
            <a:ext cx="7459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solidFill>
                  <a:srgbClr val="A20000"/>
                </a:solidFill>
                <a:latin typeface="Arial Black" pitchFamily="34" charset="0"/>
              </a:rPr>
              <a:t>Benefits of Consultants</a:t>
            </a:r>
            <a:endParaRPr lang="en-US" sz="4400" b="1" dirty="0">
              <a:solidFill>
                <a:srgbClr val="A2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1222950"/>
            <a:ext cx="6477000" cy="50629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4488" indent="-3444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Better Quality of Work</a:t>
            </a:r>
          </a:p>
          <a:p>
            <a:pPr marL="344488" indent="-3444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Catalyst or Facilitator in guiding multi-step process</a:t>
            </a:r>
          </a:p>
          <a:p>
            <a:pPr marL="344488" indent="-3444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Minimize Operational Mechanism</a:t>
            </a:r>
          </a:p>
          <a:p>
            <a:pPr marL="344488" indent="-3444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Avoid conflict of Interest</a:t>
            </a:r>
          </a:p>
          <a:p>
            <a:pPr marL="344488" indent="-3444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Develop Vision to create a more inclusive growth</a:t>
            </a:r>
          </a:p>
          <a:p>
            <a:pPr marL="344488" indent="-3444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Fill a short-term gap in the staffing structure</a:t>
            </a:r>
          </a:p>
          <a:p>
            <a:pPr marL="344488" indent="-3444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Overall Guidance throughout the project</a:t>
            </a:r>
          </a:p>
          <a:p>
            <a:pPr marL="344488" indent="-344488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Completion of the Project in cost effective manner</a:t>
            </a:r>
            <a:endParaRPr lang="en-US" dirty="0" smtClean="0"/>
          </a:p>
        </p:txBody>
      </p:sp>
      <p:pic>
        <p:nvPicPr>
          <p:cNvPr id="7" name="Picture 6" descr="IMG_7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895600"/>
            <a:ext cx="1905000" cy="1752600"/>
          </a:xfrm>
          <a:prstGeom prst="rect">
            <a:avLst/>
          </a:prstGeom>
        </p:spPr>
      </p:pic>
      <p:pic>
        <p:nvPicPr>
          <p:cNvPr id="8" name="Picture 7" descr="DSC0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1295400"/>
            <a:ext cx="1904999" cy="1600200"/>
          </a:xfrm>
          <a:prstGeom prst="rect">
            <a:avLst/>
          </a:prstGeom>
        </p:spPr>
      </p:pic>
      <p:pic>
        <p:nvPicPr>
          <p:cNvPr id="9" name="Picture 2" descr="C:\Users\Harbhajan\Desktop\LOGO 2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5477"/>
            <a:ext cx="1782762" cy="652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453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" y="76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Making the Owner Self Sustainable</a:t>
            </a:r>
            <a:endParaRPr lang="en-US" sz="3200" b="1" dirty="0">
              <a:solidFill>
                <a:srgbClr val="A2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533400" y="762000"/>
          <a:ext cx="7239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Harbhajan\Desktop\LOGO 2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05477"/>
            <a:ext cx="1782762" cy="6525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</a:rPr>
              <a:t>Thank You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Harbhajan\Desktop\LOGO 2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5477"/>
            <a:ext cx="1782762" cy="6525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ustainable-Development-Chart-Chalet-Bamb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1285860"/>
            <a:ext cx="7858125" cy="4381501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984776" cy="9417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91CF0"/>
                </a:solidFill>
                <a:latin typeface="Arial Black" panose="020B0A04020102020204" pitchFamily="34" charset="0"/>
              </a:rPr>
              <a:t>SUSTAINIBILITY PARADIGM</a:t>
            </a:r>
            <a:endParaRPr lang="en-US" sz="2800" b="1" dirty="0">
              <a:solidFill>
                <a:srgbClr val="491CF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Harbhajan\Desktop\LOGO 2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5477"/>
            <a:ext cx="1782762" cy="652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4268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 rot="16200000">
            <a:off x="3962400" y="2133600"/>
            <a:ext cx="304800" cy="914400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05001" y="1981200"/>
            <a:ext cx="1524000" cy="975955"/>
          </a:xfrm>
          <a:prstGeom prst="ellipse">
            <a:avLst/>
          </a:prstGeom>
          <a:solidFill>
            <a:srgbClr val="B564C2">
              <a:alpha val="30980"/>
            </a:srgbClr>
          </a:solidFill>
          <a:ln w="28575">
            <a:solidFill>
              <a:srgbClr val="B56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48200" y="2057400"/>
            <a:ext cx="1600200" cy="914400"/>
          </a:xfrm>
          <a:prstGeom prst="ellipse">
            <a:avLst/>
          </a:prstGeom>
          <a:solidFill>
            <a:srgbClr val="B564C2">
              <a:alpha val="31000"/>
            </a:srgbClr>
          </a:solidFill>
          <a:ln w="28575">
            <a:solidFill>
              <a:srgbClr val="B56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Harbhajan\Desktop\LOGO 2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5477"/>
            <a:ext cx="1782762" cy="6525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3925" y="2209800"/>
            <a:ext cx="14450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286000"/>
            <a:ext cx="14253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Solution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0"/>
            <a:ext cx="8153400" cy="1828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Sustainable Project</a:t>
            </a: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6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0480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295400" y="3276600"/>
            <a:ext cx="1756686" cy="53340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Project</a:t>
            </a:r>
            <a:endParaRPr lang="en-US" sz="2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600" y="4724400"/>
            <a:ext cx="19812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D653E"/>
                </a:solidFill>
                <a:latin typeface="Arial Black" pitchFamily="34" charset="0"/>
              </a:rPr>
              <a:t>Design</a:t>
            </a:r>
            <a:endParaRPr lang="en-US" sz="2400" b="1" dirty="0" smtClean="0">
              <a:ln w="11430"/>
              <a:solidFill>
                <a:srgbClr val="2D653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2D653E"/>
                </a:solidFill>
                <a:latin typeface="Arial Black" pitchFamily="34" charset="0"/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rgbClr val="2D653E"/>
                </a:solidFill>
                <a:latin typeface="Arial Black" pitchFamily="34" charset="0"/>
              </a:rPr>
              <a:t>Supervise</a:t>
            </a:r>
            <a:endParaRPr lang="en-US" sz="2400" b="1" dirty="0">
              <a:solidFill>
                <a:srgbClr val="2D653E"/>
              </a:solidFill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0" y="4942582"/>
            <a:ext cx="4641014" cy="1077218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Convert the Project into a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SUSTAINABLE PROJECT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flipH="1">
            <a:off x="1828800" y="3810000"/>
            <a:ext cx="228601" cy="914400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43400" y="3657600"/>
            <a:ext cx="2930161" cy="523220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Need a Consultant</a:t>
            </a:r>
          </a:p>
        </p:txBody>
      </p:sp>
      <p:sp>
        <p:nvSpPr>
          <p:cNvPr id="32" name="Down Arrow 31"/>
          <p:cNvSpPr/>
          <p:nvPr/>
        </p:nvSpPr>
        <p:spPr>
          <a:xfrm rot="10800000">
            <a:off x="5257800" y="4191000"/>
            <a:ext cx="381000" cy="761998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4100000" flipH="1">
            <a:off x="3415518" y="3649446"/>
            <a:ext cx="386860" cy="1470791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6858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spc="-1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3429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"Development that meets the needs of the present without compromising the ability of future generations to meet their own needs.”</a:t>
            </a:r>
            <a:endParaRPr kumimoji="0" lang="en-US" sz="6600" b="0" i="0" u="none" strike="noStrike" kern="1200" cap="none" spc="-10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23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trunity.net/files/175601_175700/175628/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16" y="533400"/>
            <a:ext cx="4761284" cy="3573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3133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SUSTAINIBILITY</a:t>
            </a:r>
            <a:endParaRPr lang="en-US" sz="28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4" descr="SD Principle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7344816" cy="3144803"/>
          </a:xfrm>
          <a:prstGeom prst="rect">
            <a:avLst/>
          </a:prstGeom>
          <a:noFill/>
        </p:spPr>
      </p:pic>
      <p:pic>
        <p:nvPicPr>
          <p:cNvPr id="7" name="Picture 6" descr="save-w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6440" y="885078"/>
            <a:ext cx="2687952" cy="2748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7200" y="3505200"/>
            <a:ext cx="3657600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PILLARS OF SUSTAINIBILITY</a:t>
            </a:r>
            <a:endParaRPr lang="en-U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Harbhajan\Desktop\LOGO 2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692" y="6400800"/>
            <a:ext cx="1457307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4884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48200" y="1143000"/>
            <a:ext cx="4648200" cy="2819400"/>
          </a:xfrm>
        </p:spPr>
        <p:txBody>
          <a:bodyPr/>
          <a:lstStyle/>
          <a:p>
            <a:pPr marL="16510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3820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A Technical Consultant is like a Doctor </a:t>
            </a:r>
            <a:endParaRPr lang="en-US" sz="3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762000"/>
            <a:ext cx="5410200" cy="2403222"/>
          </a:xfrm>
          <a:prstGeom prst="rect">
            <a:avLst/>
          </a:prstGeom>
          <a:solidFill>
            <a:srgbClr val="F3F58F"/>
          </a:solidFill>
        </p:spPr>
        <p:txBody>
          <a:bodyPr wrap="square" rtlCol="0">
            <a:spAutoFit/>
          </a:bodyPr>
          <a:lstStyle/>
          <a:p>
            <a:pPr marL="168275" lvl="1" indent="4763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specialized doctor is needed</a:t>
            </a:r>
          </a:p>
          <a:p>
            <a:pPr marL="630238" lvl="1" indent="-457200" algn="just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04813" lvl="1" indent="-231775" algn="just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To diagnose the disease </a:t>
            </a:r>
          </a:p>
          <a:p>
            <a:pPr marL="404813" lvl="1" indent="-2317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To provide  the right medication in the right amount </a:t>
            </a:r>
          </a:p>
          <a:p>
            <a:pPr marL="404813" lvl="1" indent="-231775" algn="just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To cure a patient</a:t>
            </a:r>
          </a:p>
        </p:txBody>
      </p:sp>
      <p:pic>
        <p:nvPicPr>
          <p:cNvPr id="7" name="Picture 2" descr="C:\Users\Harbhajan\Desktop\LOGO 2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1828800" cy="609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3810000"/>
            <a:ext cx="4495800" cy="2464777"/>
          </a:xfrm>
          <a:prstGeom prst="rect">
            <a:avLst/>
          </a:prstGeom>
          <a:solidFill>
            <a:srgbClr val="C4E59F"/>
          </a:solidFill>
        </p:spPr>
        <p:txBody>
          <a:bodyPr wrap="square" rtlCol="0">
            <a:spAutoFit/>
          </a:bodyPr>
          <a:lstStyle/>
          <a:p>
            <a:pPr marL="168275" lvl="1" indent="4763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 expert technical consultant is needed </a:t>
            </a:r>
          </a:p>
          <a:p>
            <a:pPr marL="168275" lvl="1" indent="4763" algn="just"/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pPr marL="404813" lvl="1" indent="-2317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To understand the project </a:t>
            </a:r>
          </a:p>
          <a:p>
            <a:pPr marL="404813" lvl="1" indent="-2317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To understand client specific requirements </a:t>
            </a:r>
          </a:p>
          <a:p>
            <a:pPr marL="404813" lvl="1" indent="-231775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Suggest solutions</a:t>
            </a:r>
          </a:p>
        </p:txBody>
      </p:sp>
      <p:pic>
        <p:nvPicPr>
          <p:cNvPr id="12291" name="Picture 3" descr="C:\Users\Harbhaja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2743200" cy="2835078"/>
          </a:xfrm>
          <a:prstGeom prst="rect">
            <a:avLst/>
          </a:prstGeom>
          <a:noFill/>
        </p:spPr>
      </p:pic>
      <p:pic>
        <p:nvPicPr>
          <p:cNvPr id="10" name="Picture 9" descr="DSC00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448050"/>
            <a:ext cx="3937000" cy="295275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Harbhajan\Desktop\LOGO 2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8400"/>
            <a:ext cx="1782762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12954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To Work Smart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not Hard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Harbhaja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52" y="2743200"/>
            <a:ext cx="3206648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845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A20000"/>
                </a:solidFill>
                <a:latin typeface="Arial" pitchFamily="34" charset="0"/>
                <a:cs typeface="Arial" pitchFamily="34" charset="0"/>
              </a:rPr>
              <a:t>Why an Expert Consultant is needed ?</a:t>
            </a:r>
            <a:endParaRPr lang="en-US" sz="3400" b="1" dirty="0">
              <a:solidFill>
                <a:srgbClr val="A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2766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To achieve the target and project objectives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To achieve the right balance between cost benefits and risk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3429001" y="3352800"/>
            <a:ext cx="990600" cy="762000"/>
          </a:xfrm>
          <a:prstGeom prst="rightArrow">
            <a:avLst/>
          </a:prstGeom>
          <a:solidFill>
            <a:srgbClr val="0066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29000" y="1447800"/>
            <a:ext cx="990600" cy="762000"/>
          </a:xfrm>
          <a:prstGeom prst="rightArrow">
            <a:avLst/>
          </a:prstGeom>
          <a:solidFill>
            <a:srgbClr val="0066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81400" y="5181600"/>
            <a:ext cx="990600" cy="762000"/>
          </a:xfrm>
          <a:prstGeom prst="rightArrow">
            <a:avLst/>
          </a:prstGeom>
          <a:solidFill>
            <a:srgbClr val="0066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Harbhajan\Desktop\images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0"/>
            <a:ext cx="3657600" cy="2057400"/>
          </a:xfrm>
          <a:prstGeom prst="rect">
            <a:avLst/>
          </a:prstGeom>
          <a:noFill/>
        </p:spPr>
      </p:pic>
      <p:pic>
        <p:nvPicPr>
          <p:cNvPr id="15" name="Picture 4" descr="C:\Users\Harbhajan\Desktop\the-smart-cro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990600"/>
            <a:ext cx="3581399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-304800" y="762000"/>
            <a:ext cx="6172200" cy="3138487"/>
          </a:xfrm>
        </p:spPr>
        <p:txBody>
          <a:bodyPr>
            <a:normAutofit/>
          </a:bodyPr>
          <a:lstStyle/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Policy Studies / Development of Master Plans</a:t>
            </a:r>
          </a:p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Pre-investment Studies / Financial Engineering</a:t>
            </a:r>
          </a:p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Evaluate Viability and Risks</a:t>
            </a:r>
          </a:p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Technology Promotion</a:t>
            </a:r>
          </a:p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opportunities for Indian Exports </a:t>
            </a:r>
          </a:p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(Goods/Projects)</a:t>
            </a:r>
          </a:p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Catalyst for timely and quality delivery of the</a:t>
            </a:r>
          </a:p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None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Project</a:t>
            </a:r>
          </a:p>
          <a:p>
            <a:pPr marL="796925" lvl="2" indent="-398463">
              <a:lnSpc>
                <a:spcPct val="70000"/>
              </a:lnSpc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Confidence of borrower in Project Sustainability</a:t>
            </a:r>
          </a:p>
          <a:p>
            <a:pPr marL="796925" lvl="2" indent="-398463">
              <a:spcBef>
                <a:spcPts val="300"/>
              </a:spcBef>
              <a:spcAft>
                <a:spcPts val="300"/>
              </a:spcAft>
              <a:buClr>
                <a:srgbClr val="000066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Transfer of Technology and Technical Expertise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7620000" y="1635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9460" name="WordArt 23"/>
          <p:cNvSpPr>
            <a:spLocks noChangeArrowheads="1" noChangeShapeType="1" noTextEdit="1"/>
          </p:cNvSpPr>
          <p:nvPr/>
        </p:nvSpPr>
        <p:spPr bwMode="auto">
          <a:xfrm>
            <a:off x="1676400" y="177800"/>
            <a:ext cx="5943600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</a:rPr>
              <a:t>ROLE OF </a:t>
            </a:r>
            <a:r>
              <a:rPr lang="en-US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</a:rPr>
              <a:t>WAPCOS</a:t>
            </a:r>
            <a:endParaRPr lang="en-US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9900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3810000"/>
            <a:ext cx="6996112" cy="2961246"/>
            <a:chOff x="-41275" y="2787409"/>
            <a:chExt cx="6725439" cy="3550708"/>
          </a:xfrm>
        </p:grpSpPr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178481" y="4157934"/>
              <a:ext cx="3241396" cy="451131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A20000"/>
                  </a:solidFill>
                  <a:cs typeface="Tahoma" pitchFamily="34" charset="0"/>
                </a:rPr>
                <a:t>Borrowing Govt</a:t>
              </a:r>
              <a:r>
                <a:rPr lang="en-US" sz="1800" b="1" dirty="0">
                  <a:solidFill>
                    <a:srgbClr val="A2000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en-US" sz="1800" b="1" dirty="0">
                <a:solidFill>
                  <a:srgbClr val="A20000"/>
                </a:solidFill>
                <a:cs typeface="Tahoma" pitchFamily="34" charset="0"/>
              </a:endParaRPr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187637" y="3444119"/>
              <a:ext cx="3241396" cy="451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03300"/>
                  </a:solidFill>
                  <a:cs typeface="Tahoma" pitchFamily="34" charset="0"/>
                </a:rPr>
                <a:t>Funding Agency</a:t>
              </a:r>
            </a:p>
          </p:txBody>
        </p:sp>
        <p:sp>
          <p:nvSpPr>
            <p:cNvPr id="19467" name="TextBox 8"/>
            <p:cNvSpPr txBox="1">
              <a:spLocks noChangeArrowheads="1"/>
            </p:cNvSpPr>
            <p:nvPr/>
          </p:nvSpPr>
          <p:spPr bwMode="auto">
            <a:xfrm>
              <a:off x="-41275" y="2787409"/>
              <a:ext cx="3961706" cy="4435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rgbClr val="00206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800" b="1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1800" b="1" dirty="0">
                  <a:solidFill>
                    <a:srgbClr val="C00000"/>
                  </a:solidFill>
                  <a:cs typeface="Tahoma" pitchFamily="34" charset="0"/>
                </a:rPr>
                <a:t>Can be appointed by</a:t>
              </a:r>
            </a:p>
          </p:txBody>
        </p:sp>
        <p:sp>
          <p:nvSpPr>
            <p:cNvPr id="19468" name="TextBox 14"/>
            <p:cNvSpPr txBox="1">
              <a:spLocks noChangeArrowheads="1"/>
            </p:cNvSpPr>
            <p:nvPr/>
          </p:nvSpPr>
          <p:spPr bwMode="auto">
            <a:xfrm>
              <a:off x="4114244" y="3447926"/>
              <a:ext cx="2550081" cy="443517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3300"/>
                  </a:solidFill>
                  <a:cs typeface="Tahoma" pitchFamily="34" charset="0"/>
                </a:rPr>
                <a:t>Lender’s Engineer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187637" y="4898852"/>
              <a:ext cx="3241396" cy="1439265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accent4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Recommended by Funding Agency to develop the Project from Concept to Commissioning and appointed by borrowing Govt.</a:t>
              </a:r>
            </a:p>
          </p:txBody>
        </p:sp>
        <p:sp>
          <p:nvSpPr>
            <p:cNvPr id="19472" name="TextBox 14"/>
            <p:cNvSpPr txBox="1">
              <a:spLocks noChangeArrowheads="1"/>
            </p:cNvSpPr>
            <p:nvPr/>
          </p:nvSpPr>
          <p:spPr bwMode="auto">
            <a:xfrm>
              <a:off x="4114244" y="5092555"/>
              <a:ext cx="2550081" cy="443517"/>
            </a:xfrm>
            <a:prstGeom prst="rect">
              <a:avLst/>
            </a:prstGeom>
            <a:solidFill>
              <a:srgbClr val="FFBFAB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8000"/>
                  </a:solidFill>
                  <a:latin typeface="Tahoma" pitchFamily="34" charset="0"/>
                  <a:cs typeface="Tahoma" pitchFamily="34" charset="0"/>
                </a:rPr>
                <a:t>Project Developer</a:t>
              </a:r>
              <a:endParaRPr lang="en-US" sz="1800" b="1" dirty="0">
                <a:solidFill>
                  <a:srgbClr val="990033"/>
                </a:solidFill>
                <a:cs typeface="Tahoma" pitchFamily="34" charset="0"/>
              </a:endParaRP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4134083" y="4157933"/>
              <a:ext cx="2550081" cy="442851"/>
            </a:xfrm>
            <a:prstGeom prst="rect">
              <a:avLst/>
            </a:prstGeom>
            <a:solidFill>
              <a:srgbClr val="FF99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A20000"/>
                  </a:solidFill>
                  <a:cs typeface="Tahoma" pitchFamily="34" charset="0"/>
                </a:rPr>
                <a:t>Owner’s Engineer</a:t>
              </a:r>
            </a:p>
          </p:txBody>
        </p:sp>
        <p:sp>
          <p:nvSpPr>
            <p:cNvPr id="21" name="TextBox 14"/>
            <p:cNvSpPr txBox="1">
              <a:spLocks noChangeArrowheads="1"/>
            </p:cNvSpPr>
            <p:nvPr/>
          </p:nvSpPr>
          <p:spPr bwMode="auto">
            <a:xfrm>
              <a:off x="4097457" y="5092556"/>
              <a:ext cx="2550081" cy="443517"/>
            </a:xfrm>
            <a:prstGeom prst="rect">
              <a:avLst/>
            </a:prstGeom>
            <a:solidFill>
              <a:srgbClr val="99FF99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CC"/>
                  </a:solidFill>
                  <a:cs typeface="Tahoma" pitchFamily="34" charset="0"/>
                </a:rPr>
                <a:t>Project Developer</a:t>
              </a:r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4241800" y="4400550"/>
            <a:ext cx="673100" cy="24765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600"/>
          </a:p>
        </p:txBody>
      </p:sp>
      <p:sp>
        <p:nvSpPr>
          <p:cNvPr id="19" name="Right Arrow 18"/>
          <p:cNvSpPr/>
          <p:nvPr/>
        </p:nvSpPr>
        <p:spPr>
          <a:xfrm>
            <a:off x="4267200" y="5029200"/>
            <a:ext cx="673100" cy="24765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600"/>
          </a:p>
        </p:txBody>
      </p:sp>
      <p:sp>
        <p:nvSpPr>
          <p:cNvPr id="20" name="Right Arrow 19"/>
          <p:cNvSpPr/>
          <p:nvPr/>
        </p:nvSpPr>
        <p:spPr>
          <a:xfrm>
            <a:off x="4254500" y="5784850"/>
            <a:ext cx="673100" cy="24765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1600"/>
          </a:p>
        </p:txBody>
      </p:sp>
      <p:pic>
        <p:nvPicPr>
          <p:cNvPr id="22" name="Picture 2" descr="C:\Users\Harbhajan\Desktop\LOGO 2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322" y="6172201"/>
            <a:ext cx="1873678" cy="685800"/>
          </a:xfrm>
          <a:prstGeom prst="rect">
            <a:avLst/>
          </a:prstGeom>
          <a:noFill/>
        </p:spPr>
      </p:pic>
      <p:pic>
        <p:nvPicPr>
          <p:cNvPr id="24" name="Picture 23" descr="DSC06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838200"/>
            <a:ext cx="32766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819400" y="3276600"/>
            <a:ext cx="4075112" cy="1851789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80988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General Layout</a:t>
            </a:r>
          </a:p>
          <a:p>
            <a:pPr indent="280988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Cost Estimates</a:t>
            </a:r>
          </a:p>
          <a:p>
            <a:pPr indent="280988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Techno-Economic Viability</a:t>
            </a:r>
            <a:endParaRPr lang="en-US" sz="1800" dirty="0">
              <a:solidFill>
                <a:schemeClr val="bg2">
                  <a:lumMod val="20000"/>
                  <a:lumOff val="80000"/>
                </a:schemeClr>
              </a:solidFill>
              <a:latin typeface="Arial Black" pitchFamily="34" charset="0"/>
              <a:cs typeface="Arial" charset="0"/>
            </a:endParaRPr>
          </a:p>
          <a:p>
            <a:pPr indent="280988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Project </a:t>
            </a: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Implementation</a:t>
            </a:r>
          </a:p>
          <a:p>
            <a:pPr indent="280988">
              <a:spcAft>
                <a:spcPts val="200"/>
              </a:spcAft>
              <a:defRPr/>
            </a:pP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Schedule</a:t>
            </a:r>
            <a:endParaRPr lang="en-US" sz="1800" dirty="0">
              <a:solidFill>
                <a:schemeClr val="bg2">
                  <a:lumMod val="20000"/>
                  <a:lumOff val="80000"/>
                </a:schemeClr>
              </a:solidFill>
              <a:latin typeface="Arial Black" pitchFamily="34" charset="0"/>
              <a:cs typeface="Arial" charset="0"/>
            </a:endParaRPr>
          </a:p>
          <a:p>
            <a:pPr indent="280988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Phasing of </a:t>
            </a:r>
            <a:r>
              <a:rPr lang="en-US" sz="1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  <a:cs typeface="Arial" charset="0"/>
              </a:rPr>
              <a:t>Expenditure</a:t>
            </a: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457200" y="54102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Other Reports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6400800" y="51816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Consultant Vetting</a:t>
            </a: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381000" y="2141538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Borrowers Proposals</a:t>
            </a: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3581400" y="14478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Previous Projects</a:t>
            </a: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6705600" y="1981200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Resident Mission</a:t>
            </a:r>
          </a:p>
        </p:txBody>
      </p:sp>
      <p:sp>
        <p:nvSpPr>
          <p:cNvPr id="15" name="Curved Right Arrow 14"/>
          <p:cNvSpPr/>
          <p:nvPr/>
        </p:nvSpPr>
        <p:spPr>
          <a:xfrm rot="19710861">
            <a:off x="1027340" y="3123564"/>
            <a:ext cx="898961" cy="1295400"/>
          </a:xfrm>
          <a:prstGeom prst="curv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003300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541510">
            <a:off x="7229265" y="2889691"/>
            <a:ext cx="876766" cy="1368425"/>
          </a:xfrm>
          <a:prstGeom prst="curvedLef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0033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038600" y="2209800"/>
            <a:ext cx="304800" cy="609600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003300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8632400">
            <a:off x="2272489" y="5421396"/>
            <a:ext cx="1406525" cy="812805"/>
          </a:xfrm>
          <a:prstGeom prst="curved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003300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2968591" flipV="1">
            <a:off x="5284932" y="5305802"/>
            <a:ext cx="1466850" cy="829029"/>
          </a:xfrm>
          <a:prstGeom prst="curved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003300"/>
              </a:solidFill>
            </a:endParaRPr>
          </a:p>
        </p:txBody>
      </p:sp>
      <p:sp>
        <p:nvSpPr>
          <p:cNvPr id="15373" name="TextBox 20"/>
          <p:cNvSpPr txBox="1">
            <a:spLocks noChangeArrowheads="1"/>
          </p:cNvSpPr>
          <p:nvPr/>
        </p:nvSpPr>
        <p:spPr bwMode="auto">
          <a:xfrm>
            <a:off x="2801938" y="2895600"/>
            <a:ext cx="4132262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990033"/>
                </a:solidFill>
              </a:rPr>
              <a:t> </a:t>
            </a:r>
            <a:r>
              <a:rPr lang="en-US" sz="2000" b="1" dirty="0">
                <a:solidFill>
                  <a:srgbClr val="990033"/>
                </a:solidFill>
                <a:latin typeface="Arial Black" pitchFamily="34" charset="0"/>
              </a:rPr>
              <a:t>Project Identification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494586" y="3763219"/>
            <a:ext cx="2196906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spc="200" dirty="0">
                <a:solidFill>
                  <a:srgbClr val="0070C0"/>
                </a:solidFill>
                <a:latin typeface="Arial Black" pitchFamily="34" charset="0"/>
              </a:rPr>
              <a:t>FR/ER</a:t>
            </a:r>
          </a:p>
        </p:txBody>
      </p:sp>
      <p:sp>
        <p:nvSpPr>
          <p:cNvPr id="13327" name="WordArt 23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693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</a:rPr>
              <a:t>Project Identification</a:t>
            </a:r>
          </a:p>
        </p:txBody>
      </p:sp>
      <p:pic>
        <p:nvPicPr>
          <p:cNvPr id="21" name="Picture 2" descr="C:\Users\Harbhajan\Desktop\LOGO 2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1238" y="6205477"/>
            <a:ext cx="1782762" cy="6525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00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648200"/>
            <a:ext cx="2438400" cy="1676400"/>
          </a:xfrm>
          <a:prstGeom prst="rect">
            <a:avLst/>
          </a:prstGeom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0" y="6283484"/>
            <a:ext cx="9144000" cy="57451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Consultants are required right from the stage of identification of project/supply 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requirements to successful building/construction or delivery of equipment/material</a:t>
            </a:r>
          </a:p>
        </p:txBody>
      </p:sp>
      <p:sp>
        <p:nvSpPr>
          <p:cNvPr id="20484" name="WordArt 23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400800" cy="5334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itchFamily="34" charset="0"/>
              </a:rPr>
              <a:t>1. </a:t>
            </a:r>
            <a:r>
              <a:rPr lang="en-US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 pitchFamily="34" charset="0"/>
              </a:rPr>
              <a:t>Lender’s Engineer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76200" y="1108935"/>
            <a:ext cx="3505200" cy="161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Review &amp; Checking of </a:t>
            </a:r>
            <a:endParaRPr kumimoji="1" lang="en-US" sz="20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</a:pPr>
            <a:r>
              <a:rPr kumimoji="1"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	Feasibility </a:t>
            </a:r>
            <a:r>
              <a:rPr kumimoji="1" lang="en-US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Report</a:t>
            </a:r>
          </a:p>
          <a:p>
            <a:pPr marL="630238" lvl="1" indent="-285750">
              <a:lnSpc>
                <a:spcPct val="10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Technical viability</a:t>
            </a:r>
          </a:p>
          <a:p>
            <a:pPr marL="630238" lvl="1" indent="-285750">
              <a:lnSpc>
                <a:spcPct val="10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Analysis </a:t>
            </a:r>
          </a:p>
          <a:p>
            <a:pPr marL="977900" lvl="2" indent="-292100">
              <a:lnSpc>
                <a:spcPct val="107000"/>
              </a:lnSpc>
              <a:buClr>
                <a:srgbClr val="3F7E2A"/>
              </a:buClr>
              <a:buSzPct val="90000"/>
              <a:buFont typeface="Arial" pitchFamily="34" charset="0"/>
              <a:buChar char="•"/>
            </a:pPr>
            <a:endParaRPr kumimoji="1" lang="en-US" sz="1300" b="1" dirty="0">
              <a:solidFill>
                <a:srgbClr val="990099"/>
              </a:solidFill>
            </a:endParaRPr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76200" y="2814468"/>
            <a:ext cx="3657600" cy="336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Evaluation of DPR</a:t>
            </a:r>
          </a:p>
          <a:p>
            <a:pPr marL="742950" lvl="1" indent="-398463">
              <a:lnSpc>
                <a:spcPct val="10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Design 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 Project Components </a:t>
            </a:r>
          </a:p>
          <a:p>
            <a:pPr marL="742950" lvl="1" indent="-398463">
              <a:lnSpc>
                <a:spcPct val="10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Socio-economic Impact Assessment </a:t>
            </a:r>
          </a:p>
          <a:p>
            <a:pPr marL="742950" lvl="1" indent="-398463">
              <a:lnSpc>
                <a:spcPct val="10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kumimoji="1" lang="en-US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&amp; Methodology</a:t>
            </a:r>
          </a:p>
          <a:p>
            <a:pPr marL="742950" lvl="1" indent="-398463">
              <a:lnSpc>
                <a:spcPct val="10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Analysis </a:t>
            </a:r>
          </a:p>
          <a:p>
            <a:pPr marL="742950" lvl="1" indent="-398463">
              <a:lnSpc>
                <a:spcPct val="10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O&amp;M 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Plan</a:t>
            </a:r>
          </a:p>
        </p:txBody>
      </p:sp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3733800" y="9144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14450" lvl="3" indent="-285750" eaLnBrk="0" hangingPunct="0">
              <a:lnSpc>
                <a:spcPct val="87000"/>
              </a:lnSpc>
              <a:spcBef>
                <a:spcPct val="20000"/>
              </a:spcBef>
              <a:buClr>
                <a:srgbClr val="00B050"/>
              </a:buClr>
              <a:buSzPct val="90000"/>
              <a:buFont typeface="Wingdings" pitchFamily="2" charset="2"/>
              <a:buChar char="v"/>
            </a:pPr>
            <a:endParaRPr kumimoji="1" lang="en-US" sz="1300" b="1" dirty="0">
              <a:solidFill>
                <a:srgbClr val="00B050"/>
              </a:solidFill>
            </a:endParaRPr>
          </a:p>
          <a:p>
            <a:pPr marL="342900" indent="-342900" eaLnBrk="0" hangingPunct="0">
              <a:lnSpc>
                <a:spcPct val="87000"/>
              </a:lnSpc>
              <a:spcBef>
                <a:spcPct val="20000"/>
              </a:spcBef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Pre-Shipment </a:t>
            </a:r>
            <a:r>
              <a:rPr kumimoji="1"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Testing/Inspection</a:t>
            </a:r>
            <a:endParaRPr kumimoji="1" lang="en-US" sz="20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marL="509588" lvl="1" indent="-225425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Equipment 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testing </a:t>
            </a: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&amp; Certification</a:t>
            </a:r>
            <a:endParaRPr kumimoji="1"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9913" lvl="1" indent="-285750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Factory 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Acceptance Tests</a:t>
            </a:r>
          </a:p>
        </p:txBody>
      </p:sp>
      <p:sp>
        <p:nvSpPr>
          <p:cNvPr id="20490" name="TextBox 13"/>
          <p:cNvSpPr txBox="1">
            <a:spLocks noChangeArrowheads="1"/>
          </p:cNvSpPr>
          <p:nvPr/>
        </p:nvSpPr>
        <p:spPr bwMode="auto">
          <a:xfrm>
            <a:off x="3733800" y="2752725"/>
            <a:ext cx="4552950" cy="23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Project Management Consultancy</a:t>
            </a:r>
          </a:p>
          <a:p>
            <a:pPr marL="703263" lvl="1" indent="-292100">
              <a:lnSpc>
                <a:spcPct val="12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Supervision</a:t>
            </a:r>
          </a:p>
          <a:p>
            <a:pPr marL="703263" lvl="1" indent="-292100">
              <a:lnSpc>
                <a:spcPct val="12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Quality Control</a:t>
            </a:r>
          </a:p>
          <a:p>
            <a:pPr marL="703263" lvl="1" indent="-292100">
              <a:lnSpc>
                <a:spcPct val="12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Measurement of Works</a:t>
            </a:r>
          </a:p>
          <a:p>
            <a:pPr marL="703263" lvl="1" indent="-292100">
              <a:lnSpc>
                <a:spcPct val="12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Post </a:t>
            </a:r>
            <a:r>
              <a:rPr kumimoji="1"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pic>
        <p:nvPicPr>
          <p:cNvPr id="10" name="Picture 9" descr="100_1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3240" y="4572000"/>
            <a:ext cx="2346960" cy="1760220"/>
          </a:xfrm>
          <a:prstGeom prst="rect">
            <a:avLst/>
          </a:prstGeom>
        </p:spPr>
      </p:pic>
      <p:pic>
        <p:nvPicPr>
          <p:cNvPr id="12" name="Picture 2" descr="C:\Users\Harbhajan\Desktop\LOGO 2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438" y="6324600"/>
            <a:ext cx="1782762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23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096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 pitchFamily="34" charset="0"/>
              </a:rPr>
              <a:t>2. Owner’s Engineer</a:t>
            </a: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4038600" y="1524000"/>
            <a:ext cx="40386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7000"/>
              </a:lnSpc>
              <a:spcBef>
                <a:spcPct val="20000"/>
              </a:spcBef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Project Management Consultancy</a:t>
            </a:r>
          </a:p>
          <a:p>
            <a:pPr marL="703263" lvl="1" indent="-292100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Supervision</a:t>
            </a:r>
          </a:p>
          <a:p>
            <a:pPr marL="703263" lvl="1" indent="-292100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Quality Control</a:t>
            </a:r>
          </a:p>
          <a:p>
            <a:pPr marL="703263" lvl="1" indent="-292100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Measurement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 Works</a:t>
            </a:r>
          </a:p>
          <a:p>
            <a:pPr marL="703263" lvl="1" indent="-292100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Testing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&amp; Commissioning </a:t>
            </a:r>
          </a:p>
          <a:p>
            <a:pPr marL="703263" lvl="1" indent="-292100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Post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4114800" y="1143000"/>
            <a:ext cx="4076700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Tender Engineering 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0" y="4572000"/>
            <a:ext cx="4005262" cy="126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Pre-Shipment Testing/Inspection</a:t>
            </a:r>
          </a:p>
          <a:p>
            <a:pPr marL="703263" lvl="1" indent="-292100">
              <a:lnSpc>
                <a:spcPct val="12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Equipment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testing &amp; Certification</a:t>
            </a:r>
          </a:p>
          <a:p>
            <a:pPr marL="703263" lvl="1" indent="-292100">
              <a:lnSpc>
                <a:spcPct val="12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Factory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Acceptance </a:t>
            </a: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Tests</a:t>
            </a:r>
            <a:endParaRPr kumimoji="1" lang="en-U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0" y="2650167"/>
            <a:ext cx="4343400" cy="18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endParaRPr kumimoji="1" lang="en-US" sz="3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1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Preparation </a:t>
            </a:r>
            <a:r>
              <a:rPr kumimoji="1" lang="en-US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of DPR</a:t>
            </a:r>
          </a:p>
          <a:p>
            <a:pPr marL="742950" lvl="1" indent="-285750">
              <a:lnSpc>
                <a:spcPct val="11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Detailed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Design of Project Components </a:t>
            </a:r>
          </a:p>
          <a:p>
            <a:pPr marL="742950" lvl="1" indent="-285750">
              <a:lnSpc>
                <a:spcPct val="11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Environmental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Impact Assessment </a:t>
            </a:r>
          </a:p>
          <a:p>
            <a:pPr marL="742950" lvl="1" indent="-285750">
              <a:lnSpc>
                <a:spcPct val="11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Analysis (IRR, BCR)</a:t>
            </a:r>
          </a:p>
          <a:p>
            <a:pPr marL="742950" lvl="1" indent="-285750">
              <a:lnSpc>
                <a:spcPct val="11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O&amp;M Plan</a:t>
            </a:r>
            <a:endParaRPr kumimoji="1" lang="en-U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0" y="1133761"/>
            <a:ext cx="4343400" cy="93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Preparation of Feasibility Report</a:t>
            </a:r>
          </a:p>
          <a:p>
            <a:pPr marL="742950" lvl="1" indent="-285750">
              <a:lnSpc>
                <a:spcPct val="12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Technical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viability</a:t>
            </a:r>
          </a:p>
          <a:p>
            <a:pPr marL="742950" lvl="1" indent="-285750">
              <a:lnSpc>
                <a:spcPct val="107000"/>
              </a:lnSpc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kumimoji="1"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Analysis 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0" y="6283484"/>
            <a:ext cx="9144000" cy="57451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Consultants are required right from the stage of identification of </a:t>
            </a:r>
            <a:r>
              <a:rPr lang="en-US" sz="1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project / supply </a:t>
            </a:r>
            <a:endParaRPr lang="en-US" sz="1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requirements to successful building/construction or delivery of equipment/material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191000" y="3352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7000"/>
              </a:lnSpc>
              <a:spcBef>
                <a:spcPct val="20000"/>
              </a:spcBef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1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Capacity Building</a:t>
            </a:r>
            <a:endParaRPr kumimoji="1" lang="en-US" sz="16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marL="703263" lvl="1" indent="-292100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Training </a:t>
            </a:r>
          </a:p>
          <a:p>
            <a:pPr marL="703263" lvl="1" indent="-292100" eaLnBrk="0" hangingPunct="0">
              <a:lnSpc>
                <a:spcPct val="107000"/>
              </a:lnSpc>
              <a:spcBef>
                <a:spcPct val="20000"/>
              </a:spcBef>
              <a:buClr>
                <a:srgbClr val="0033CC"/>
              </a:buClr>
              <a:buSzPct val="90000"/>
              <a:buFont typeface="Wingdings" pitchFamily="2" charset="2"/>
              <a:buChar char="v"/>
            </a:pPr>
            <a:r>
              <a:rPr kumimoji="1"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Transfer of Technology</a:t>
            </a:r>
            <a:endParaRPr kumimoji="1" lang="en-US"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0" y="2209800"/>
            <a:ext cx="4076700" cy="3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A50021"/>
              </a:buClr>
              <a:buSzPct val="90000"/>
              <a:buFont typeface="Wingdings" pitchFamily="2" charset="2"/>
              <a:buChar char="Ø"/>
            </a:pPr>
            <a:r>
              <a:rPr kumimoji="1"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Survey and Investigation</a:t>
            </a:r>
            <a:endParaRPr kumimoji="1"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SCN2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233333"/>
            <a:ext cx="2895600" cy="2015067"/>
          </a:xfrm>
          <a:prstGeom prst="rect">
            <a:avLst/>
          </a:prstGeom>
        </p:spPr>
      </p:pic>
      <p:pic>
        <p:nvPicPr>
          <p:cNvPr id="12" name="Picture 2" descr="C:\Users\Harbhajan\Desktop\LOGO 2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1238" y="6248400"/>
            <a:ext cx="1782762" cy="60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531</Words>
  <PresentationFormat>On-screen Show (4:3)</PresentationFormat>
  <Paragraphs>194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Role of Consultants in Developing Sustainable Projects</vt:lpstr>
      <vt:lpstr>Slide 2</vt:lpstr>
      <vt:lpstr>SUSTAINIBILITY</vt:lpstr>
      <vt:lpstr> 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SUSTAINIBILITY PARADIGM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Consultants in Developing Sustainable Projects</dc:title>
  <dc:creator>User</dc:creator>
  <cp:lastModifiedBy>admin</cp:lastModifiedBy>
  <cp:revision>8</cp:revision>
  <dcterms:modified xsi:type="dcterms:W3CDTF">2014-03-09T13:30:03Z</dcterms:modified>
</cp:coreProperties>
</file>